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Default Extension="pict" ContentType="image/pict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ppt/embeddings/oleObject1.bin" ContentType="application/vnd.openxmlformats-officedocument.oleObject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Default Extension="gif" ContentType="image/gif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23"/>
  </p:notesMasterIdLst>
  <p:sldIdLst>
    <p:sldId id="277" r:id="rId2"/>
    <p:sldId id="278" r:id="rId3"/>
    <p:sldId id="279" r:id="rId4"/>
    <p:sldId id="257" r:id="rId5"/>
    <p:sldId id="267" r:id="rId6"/>
    <p:sldId id="264" r:id="rId7"/>
    <p:sldId id="275" r:id="rId8"/>
    <p:sldId id="265" r:id="rId9"/>
    <p:sldId id="266" r:id="rId10"/>
    <p:sldId id="268" r:id="rId11"/>
    <p:sldId id="276" r:id="rId12"/>
    <p:sldId id="258" r:id="rId13"/>
    <p:sldId id="259" r:id="rId14"/>
    <p:sldId id="260" r:id="rId15"/>
    <p:sldId id="261" r:id="rId16"/>
    <p:sldId id="271" r:id="rId17"/>
    <p:sldId id="269" r:id="rId18"/>
    <p:sldId id="270" r:id="rId19"/>
    <p:sldId id="272" r:id="rId20"/>
    <p:sldId id="280" r:id="rId21"/>
    <p:sldId id="263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131" d="100"/>
          <a:sy n="131" d="100"/>
        </p:scale>
        <p:origin x="-180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ict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9FAC8-CE2D-8548-AA2B-7BB54C10B27B}" type="datetimeFigureOut">
              <a:rPr lang="en-US" smtClean="0"/>
              <a:t>9/12/10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2F3D24-2943-C449-8ED6-1FFA1F8A6D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AE4E41-CC17-9E43-A872-79B4DC74595C}" type="slidenum">
              <a:rPr lang="en-US"/>
              <a:pPr/>
              <a:t>1</a:t>
            </a:fld>
            <a:endParaRPr lang="en-US"/>
          </a:p>
        </p:txBody>
      </p:sp>
      <p:sp>
        <p:nvSpPr>
          <p:cNvPr id="184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My</a:t>
            </a:r>
            <a:r>
              <a:rPr lang="en-US" baseline="0" dirty="0" smtClean="0"/>
              <a:t> lab was very involved with evaluating impacts of the Murphy Oil spill during Katrina. I shot this photo in the aftermath demonstrating the level of oiling about 6 blocks from this 1 million gallon source. Oil had seeped into the brick and a ring of oil surrounded the house inside and out. The potential health impacts of this for the returning residents is unknown.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92850-DDCD-4D41-89E6-E870027F9F8D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first</a:t>
            </a:r>
            <a:r>
              <a:rPr lang="en-US" baseline="0" dirty="0" smtClean="0"/>
              <a:t> thing to consider is the form of oil on the coast. It is present mostly as an emulsion (or mousse), an </a:t>
            </a:r>
            <a:r>
              <a:rPr lang="en-US" baseline="0" dirty="0" err="1" smtClean="0"/>
              <a:t>oil:water</a:t>
            </a:r>
            <a:r>
              <a:rPr lang="en-US" baseline="0" dirty="0" smtClean="0"/>
              <a:t> mixture with a characteristic size of a circular 2-3”  pieces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92850-DDCD-4D41-89E6-E870027F9F8D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1C20E-7207-4E4C-BAF2-B677B78D2031}" type="datetimeFigureOut">
              <a:rPr lang="en-US" smtClean="0"/>
              <a:t>9/12/10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E9009-FB9E-464A-9AED-2330A76D60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1C20E-7207-4E4C-BAF2-B677B78D2031}" type="datetimeFigureOut">
              <a:rPr lang="en-US" smtClean="0"/>
              <a:t>9/12/10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E9009-FB9E-464A-9AED-2330A76D60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1C20E-7207-4E4C-BAF2-B677B78D2031}" type="datetimeFigureOut">
              <a:rPr lang="en-US" smtClean="0"/>
              <a:t>9/12/10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E9009-FB9E-464A-9AED-2330A76D60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1C20E-7207-4E4C-BAF2-B677B78D2031}" type="datetimeFigureOut">
              <a:rPr lang="en-US" smtClean="0"/>
              <a:t>9/12/10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E9009-FB9E-464A-9AED-2330A76D60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1C20E-7207-4E4C-BAF2-B677B78D2031}" type="datetimeFigureOut">
              <a:rPr lang="en-US" smtClean="0"/>
              <a:t>9/12/10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E9009-FB9E-464A-9AED-2330A76D60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1C20E-7207-4E4C-BAF2-B677B78D2031}" type="datetimeFigureOut">
              <a:rPr lang="en-US" smtClean="0"/>
              <a:t>9/12/10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E9009-FB9E-464A-9AED-2330A76D60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1C20E-7207-4E4C-BAF2-B677B78D2031}" type="datetimeFigureOut">
              <a:rPr lang="en-US" smtClean="0"/>
              <a:t>9/12/10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E9009-FB9E-464A-9AED-2330A76D60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1C20E-7207-4E4C-BAF2-B677B78D2031}" type="datetimeFigureOut">
              <a:rPr lang="en-US" smtClean="0"/>
              <a:t>9/12/10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E9009-FB9E-464A-9AED-2330A76D60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1C20E-7207-4E4C-BAF2-B677B78D2031}" type="datetimeFigureOut">
              <a:rPr lang="en-US" smtClean="0"/>
              <a:t>9/12/10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E9009-FB9E-464A-9AED-2330A76D60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1C20E-7207-4E4C-BAF2-B677B78D2031}" type="datetimeFigureOut">
              <a:rPr lang="en-US" smtClean="0"/>
              <a:t>9/12/10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E9009-FB9E-464A-9AED-2330A76D60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1C20E-7207-4E4C-BAF2-B677B78D2031}" type="datetimeFigureOut">
              <a:rPr lang="en-US" smtClean="0"/>
              <a:t>9/12/10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E9009-FB9E-464A-9AED-2330A76D60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31C20E-7207-4E4C-BAF2-B677B78D2031}" type="datetimeFigureOut">
              <a:rPr lang="en-US" smtClean="0"/>
              <a:t>9/12/10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E9009-FB9E-464A-9AED-2330A76D603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1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2.jpeg"/><Relationship Id="rId7" Type="http://schemas.openxmlformats.org/officeDocument/2006/relationships/image" Target="../media/image3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5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oleObject" Target="Macintosh%20HD:Users:johnpardue:Katrina:Murphy%20Oil%20remediation%20Plan%20Outline.doc!OLE_LINK1" TargetMode="External"/><Relationship Id="rId5" Type="http://schemas.openxmlformats.org/officeDocument/2006/relationships/image" Target="../media/image11.gi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590800"/>
            <a:ext cx="7772400" cy="1470025"/>
          </a:xfrm>
        </p:spPr>
        <p:txBody>
          <a:bodyPr>
            <a:noAutofit/>
          </a:bodyPr>
          <a:lstStyle/>
          <a:p>
            <a:r>
              <a:rPr lang="en-US" sz="4000" dirty="0" smtClean="0"/>
              <a:t>Hurricanes and oil spills: lessons from Katrina, Deep Horizon and Ike 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> </a:t>
            </a:r>
            <a:r>
              <a:rPr lang="en-US" sz="3600" dirty="0" smtClean="0">
                <a:ea typeface="ＭＳ Ｐゴシック" charset="-128"/>
                <a:cs typeface="ＭＳ Ｐゴシック" charset="-128"/>
              </a:rPr>
              <a:t/>
            </a:r>
            <a:br>
              <a:rPr lang="en-US" sz="3600" dirty="0" smtClean="0">
                <a:ea typeface="ＭＳ Ｐゴシック" charset="-128"/>
                <a:cs typeface="ＭＳ Ｐゴシック" charset="-128"/>
              </a:rPr>
            </a:br>
            <a:r>
              <a:rPr lang="en-US" sz="2800" dirty="0" smtClean="0">
                <a:ea typeface="ＭＳ Ｐゴシック" charset="-128"/>
                <a:cs typeface="ＭＳ Ｐゴシック" charset="-128"/>
              </a:rPr>
              <a:t>John H </a:t>
            </a:r>
            <a:r>
              <a:rPr lang="en-US" sz="2800" dirty="0" err="1" smtClean="0">
                <a:ea typeface="ＭＳ Ｐゴシック" charset="-128"/>
                <a:cs typeface="ＭＳ Ｐゴシック" charset="-128"/>
              </a:rPr>
              <a:t>Pardue</a:t>
            </a:r>
            <a:r>
              <a:rPr lang="en-US" sz="2800" dirty="0" smtClean="0">
                <a:ea typeface="ＭＳ Ｐゴシック" charset="-128"/>
                <a:cs typeface="ＭＳ Ｐゴシック" charset="-128"/>
              </a:rPr>
              <a:t>, LSU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> </a:t>
            </a:r>
          </a:p>
        </p:txBody>
      </p:sp>
      <p:sp>
        <p:nvSpPr>
          <p:cNvPr id="195587" name="Rectangle 3"/>
          <p:cNvSpPr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r"/>
            <a:endParaRPr lang="en-US"/>
          </a:p>
          <a:p>
            <a:pPr algn="r"/>
            <a:endParaRPr lang="en-US"/>
          </a:p>
          <a:p>
            <a:pPr algn="r"/>
            <a:endParaRPr lang="en-US"/>
          </a:p>
          <a:p>
            <a:pPr algn="r"/>
            <a:endParaRPr lang="en-US"/>
          </a:p>
          <a:p>
            <a:pPr algn="r"/>
            <a:r>
              <a:rPr lang="en-US" sz="2400">
                <a:solidFill>
                  <a:schemeClr val="bg2"/>
                </a:solidFill>
                <a:latin typeface="Franklin Gothic Book" charset="0"/>
              </a:rPr>
              <a:t>Environmental</a:t>
            </a:r>
            <a:r>
              <a:rPr lang="en-US" sz="2400">
                <a:latin typeface="Franklin Gothic Book" charset="0"/>
              </a:rPr>
              <a:t> </a:t>
            </a:r>
            <a:r>
              <a:rPr lang="en-US" sz="2400">
                <a:solidFill>
                  <a:schemeClr val="bg1"/>
                </a:solidFill>
                <a:latin typeface="Franklin Gothic Book" charset="0"/>
              </a:rPr>
              <a:t>Impacts of Katrina</a:t>
            </a:r>
          </a:p>
        </p:txBody>
      </p:sp>
      <p:sp>
        <p:nvSpPr>
          <p:cNvPr id="195588" name="Rectangle 4"/>
          <p:cNvSpPr>
            <a:spLocks noChangeArrowheads="1"/>
          </p:cNvSpPr>
          <p:nvPr/>
        </p:nvSpPr>
        <p:spPr bwMode="auto">
          <a:xfrm>
            <a:off x="0" y="6400800"/>
            <a:ext cx="9144000" cy="457200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>
              <a:latin typeface="Franklin Gothic Book" charset="0"/>
            </a:endParaRPr>
          </a:p>
        </p:txBody>
      </p:sp>
      <p:sp>
        <p:nvSpPr>
          <p:cNvPr id="17414" name="Text Box 5"/>
          <p:cNvSpPr txBox="1">
            <a:spLocks noChangeArrowheads="1"/>
          </p:cNvSpPr>
          <p:nvPr/>
        </p:nvSpPr>
        <p:spPr bwMode="auto">
          <a:xfrm>
            <a:off x="76200" y="63246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415" name="Text Box 6"/>
          <p:cNvSpPr txBox="1">
            <a:spLocks noChangeArrowheads="1"/>
          </p:cNvSpPr>
          <p:nvPr/>
        </p:nvSpPr>
        <p:spPr bwMode="auto">
          <a:xfrm>
            <a:off x="26988" y="6400800"/>
            <a:ext cx="81602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latin typeface="Franklin Gothic Book" charset="0"/>
              </a:rPr>
              <a:t>Louisiana Water Resources Research Institute	Hazardous Substance Research Center    </a:t>
            </a:r>
            <a:r>
              <a:rPr lang="en-US" sz="1400" dirty="0" smtClean="0">
                <a:latin typeface="Franklin Gothic Book" charset="0"/>
              </a:rPr>
              <a:t> SSPEED Center</a:t>
            </a:r>
            <a:endParaRPr lang="en-US" sz="1400" dirty="0">
              <a:latin typeface="Franklin Gothic Book" charset="0"/>
            </a:endParaRPr>
          </a:p>
        </p:txBody>
      </p:sp>
      <p:pic>
        <p:nvPicPr>
          <p:cNvPr id="17416" name="Picture 7" descr="LWRRI SYMBO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5400" y="4973638"/>
            <a:ext cx="1143000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410" name="Rectangle 2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39938" name="Image File" r:id="rId5" imgW="0" imgH="0" progId="JascPaintShopPhotoAlbumImage">
              <p:embed/>
            </p:oleObj>
          </a:graphicData>
        </a:graphic>
      </p:graphicFrame>
      <p:pic>
        <p:nvPicPr>
          <p:cNvPr id="17418" name="Picture 10" descr="hsrc-logo_600dpi-mo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38600" y="4648200"/>
            <a:ext cx="1709738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15782" y="497363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Katrina/Rita Spill Volumes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Source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Amount Spilled (barrels)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Offshore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Platforms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 10,365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Pipelines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7,287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Onshore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Bulk storage/pipelines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190,765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82685" y="4517870"/>
            <a:ext cx="57292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Hurricane Ike: 12,000 barrels</a:t>
            </a:r>
            <a:br>
              <a:rPr lang="en-US" dirty="0" smtClean="0"/>
            </a:br>
            <a:r>
              <a:rPr lang="en-US" dirty="0" err="1" smtClean="0"/>
              <a:t>Macondo</a:t>
            </a:r>
            <a:r>
              <a:rPr lang="en-US" dirty="0" smtClean="0"/>
              <a:t> Well (</a:t>
            </a:r>
            <a:r>
              <a:rPr lang="en-US" i="1" dirty="0" smtClean="0"/>
              <a:t>Deep Horizon</a:t>
            </a:r>
            <a:r>
              <a:rPr lang="en-US" dirty="0" smtClean="0"/>
              <a:t>): ~5,000,000 barrels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dirty="0" smtClean="0"/>
              <a:t>Mechanisms of hurricane-induced spills</a:t>
            </a:r>
          </a:p>
          <a:p>
            <a:pPr>
              <a:buClr>
                <a:schemeClr val="tx2"/>
              </a:buClr>
            </a:pPr>
            <a:r>
              <a:rPr lang="en-US" dirty="0" smtClean="0">
                <a:solidFill>
                  <a:schemeClr val="tx2"/>
                </a:solidFill>
              </a:rPr>
              <a:t>Impacts and </a:t>
            </a:r>
            <a:r>
              <a:rPr lang="en-US" i="1" dirty="0" smtClean="0">
                <a:solidFill>
                  <a:schemeClr val="tx2"/>
                </a:solidFill>
              </a:rPr>
              <a:t>Deep Horizon </a:t>
            </a:r>
            <a:r>
              <a:rPr lang="en-US" dirty="0" smtClean="0">
                <a:solidFill>
                  <a:schemeClr val="tx2"/>
                </a:solidFill>
              </a:rPr>
              <a:t>spill response</a:t>
            </a:r>
          </a:p>
          <a:p>
            <a:r>
              <a:rPr lang="en-US" dirty="0" smtClean="0"/>
              <a:t>Lessons for future response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4609" y="3747797"/>
            <a:ext cx="5040742" cy="2839275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9380" y="1020019"/>
            <a:ext cx="3855720" cy="2568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96231" y="845540"/>
            <a:ext cx="4337297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24002" y="367949"/>
            <a:ext cx="6518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Emulsion or “mousse”- primary form of oil at coast</a:t>
            </a: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64870"/>
            <a:ext cx="5575261" cy="3911162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Stability of </a:t>
            </a:r>
            <a:r>
              <a:rPr lang="en-US" dirty="0" err="1" smtClean="0"/>
              <a:t>oil:water</a:t>
            </a:r>
            <a:r>
              <a:rPr lang="en-US" dirty="0" smtClean="0"/>
              <a:t> emulsions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92380" y="6049679"/>
            <a:ext cx="3368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From McLean and Kilpatrick, 1997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12909" y="2983755"/>
            <a:ext cx="29300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Stable emulsions form due to</a:t>
            </a:r>
            <a:br>
              <a:rPr lang="en-US" dirty="0" smtClean="0"/>
            </a:br>
            <a:r>
              <a:rPr lang="en-US" dirty="0" smtClean="0"/>
              <a:t>surface-active components:</a:t>
            </a:r>
            <a:br>
              <a:rPr lang="en-US" dirty="0" smtClean="0"/>
            </a:br>
            <a:r>
              <a:rPr lang="en-US" dirty="0" err="1" smtClean="0"/>
              <a:t>asphaltenes</a:t>
            </a:r>
            <a:r>
              <a:rPr lang="en-US" dirty="0" smtClean="0"/>
              <a:t> and resins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ort sulphur oiled mars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776" y="1229510"/>
            <a:ext cx="8692060" cy="43548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583" y="132493"/>
            <a:ext cx="4130040" cy="3135630"/>
          </a:xfrm>
          <a:prstGeom prst="rect">
            <a:avLst/>
          </a:prstGeom>
        </p:spPr>
      </p:pic>
      <p:pic>
        <p:nvPicPr>
          <p:cNvPr id="3" name="Picture 2" descr="oiled.beach.Fourch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7844" y="132493"/>
            <a:ext cx="4180840" cy="3135630"/>
          </a:xfrm>
          <a:prstGeom prst="rect">
            <a:avLst/>
          </a:prstGeom>
        </p:spPr>
      </p:pic>
      <p:pic>
        <p:nvPicPr>
          <p:cNvPr id="4" name="Picture 3" descr="oiled.salt.pa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583" y="3386545"/>
            <a:ext cx="4184334" cy="3138251"/>
          </a:xfrm>
          <a:prstGeom prst="rect">
            <a:avLst/>
          </a:prstGeom>
        </p:spPr>
      </p:pic>
      <p:pic>
        <p:nvPicPr>
          <p:cNvPr id="5" name="Picture 4" descr="oiled.marsh.mangrove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7844" y="3376700"/>
            <a:ext cx="4184334" cy="3138251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rot="10800000" flipV="1">
            <a:off x="2589365" y="1575138"/>
            <a:ext cx="3229321" cy="12798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0800000">
            <a:off x="1053469" y="1703118"/>
            <a:ext cx="4341861" cy="2116591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6200000" flipV="1">
            <a:off x="116312" y="2549759"/>
            <a:ext cx="1774065" cy="765837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2589365" y="5943034"/>
            <a:ext cx="3934793" cy="58176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Washout of DH oil from Hurricane Alex and TS Bonnie 2010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re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534" y="3274145"/>
            <a:ext cx="4139557" cy="34154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534" y="271460"/>
            <a:ext cx="3868342" cy="32741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6143" y="2161524"/>
            <a:ext cx="1743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Natural recovery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6143" y="1425165"/>
            <a:ext cx="975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N added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6143" y="707735"/>
            <a:ext cx="1688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N/sulfate added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6091" y="707735"/>
            <a:ext cx="2495986" cy="166243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6091" y="4107915"/>
            <a:ext cx="1892736" cy="142491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Onshore petroleum resources very vulnerable to surge and winds, particularly bulk storage facilities</a:t>
            </a:r>
          </a:p>
          <a:p>
            <a:r>
              <a:rPr lang="en-US" dirty="0" smtClean="0"/>
              <a:t>Offshore assets failures (damaged, lost rigs; damage lost pipelines) have been constant since Hurricane Andrew (3% rigs destroyed)</a:t>
            </a:r>
          </a:p>
          <a:p>
            <a:r>
              <a:rPr lang="en-US" dirty="0" smtClean="0"/>
              <a:t>Linkage between spills, time of spill, and the hydrograph during an event will dictate damage 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62" y="354405"/>
            <a:ext cx="7659914" cy="55917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49000" y="6214329"/>
            <a:ext cx="4628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Structural</a:t>
            </a:r>
            <a:r>
              <a:rPr lang="en-US" dirty="0" smtClean="0"/>
              <a:t>……Non-structural…….Urban Planning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400050"/>
            <a:ext cx="7505700" cy="605790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rot="10800000" flipV="1">
            <a:off x="4469000" y="3887694"/>
            <a:ext cx="1085744" cy="74651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554744" y="3518362"/>
            <a:ext cx="710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Surge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3286314" y="1755717"/>
            <a:ext cx="1182685" cy="125113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471837" y="1386385"/>
            <a:ext cx="998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drainage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66" y="834039"/>
            <a:ext cx="8495134" cy="54721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48056" y="241914"/>
            <a:ext cx="18148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Questions?</a:t>
            </a:r>
            <a:endParaRPr 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6748" y="0"/>
            <a:ext cx="6547252" cy="43532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75023"/>
            <a:ext cx="5170957" cy="288297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38414" y="5070485"/>
            <a:ext cx="2372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Lake </a:t>
            </a:r>
            <a:r>
              <a:rPr lang="en-US" dirty="0" err="1" smtClean="0"/>
              <a:t>Borgne</a:t>
            </a:r>
            <a:r>
              <a:rPr lang="en-US" dirty="0" smtClean="0"/>
              <a:t> surge wall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F497D"/>
                </a:solidFill>
              </a:rPr>
              <a:t>Mechanisms of hurricane-induced spills</a:t>
            </a:r>
          </a:p>
          <a:p>
            <a:r>
              <a:rPr lang="en-US" dirty="0" smtClean="0"/>
              <a:t>Impacts and </a:t>
            </a:r>
            <a:r>
              <a:rPr lang="en-US" i="1" dirty="0" smtClean="0"/>
              <a:t>Deep Horizon </a:t>
            </a:r>
            <a:r>
              <a:rPr lang="en-US" dirty="0" smtClean="0"/>
              <a:t>spill response</a:t>
            </a:r>
          </a:p>
          <a:p>
            <a:r>
              <a:rPr lang="en-US" dirty="0" smtClean="0"/>
              <a:t>Lessons for future response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Criticality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488390"/>
          <a:ext cx="8229600" cy="1844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7917"/>
                <a:gridCol w="1618922"/>
                <a:gridCol w="1308709"/>
                <a:gridCol w="14840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Crude oil (million barrels per day)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Gulf of</a:t>
                      </a:r>
                      <a:r>
                        <a:rPr lang="en-US" baseline="0" dirty="0" smtClean="0"/>
                        <a:t> Mexico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U.S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% </a:t>
                      </a:r>
                      <a:r>
                        <a:rPr lang="en-US" dirty="0" err="1" smtClean="0"/>
                        <a:t>GoM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Federal Offshore Production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28.7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Refinery Capacity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8.7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17.0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47.4</a:t>
                      </a:r>
                      <a:endParaRPr lang="en-US" dirty="0"/>
                    </a:p>
                  </a:txBody>
                  <a:tcPr/>
                </a:tc>
              </a:tr>
              <a:tr h="253950">
                <a:tc>
                  <a:txBody>
                    <a:bodyPr/>
                    <a:lstStyle/>
                    <a:p>
                      <a:r>
                        <a:rPr lang="en-US" dirty="0" smtClean="0"/>
                        <a:t>Crude oil imports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10.8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60.4</a:t>
                      </a:r>
                      <a:endParaRPr lang="en-US" dirty="0"/>
                    </a:p>
                  </a:txBody>
                  <a:tcPr/>
                </a:tc>
              </a:tr>
              <a:tr h="25395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Natural gas (billion cubic feet</a:t>
                      </a:r>
                      <a:r>
                        <a:rPr lang="en-US" baseline="0" dirty="0" smtClean="0"/>
                        <a:t> per day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50.6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20.0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0153" y="3444357"/>
            <a:ext cx="2103968" cy="28217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987" y="2217522"/>
            <a:ext cx="5398059" cy="4048545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1. Flooded bulk storage tanks in secondary containment area 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5046" y="1939000"/>
            <a:ext cx="3246911" cy="1226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520706" y="630176"/>
          <a:ext cx="7990751" cy="5826694"/>
        </p:xfrm>
        <a:graphic>
          <a:graphicData uri="http://schemas.openxmlformats.org/presentationml/2006/ole">
            <p:oleObj spid="_x0000_s36866" name="Document" r:id="rId4" imgW="5600700" imgH="3683000" progId="Word.Document.8">
              <p:link updateAutomatic="1"/>
            </p:oleObj>
          </a:graphicData>
        </a:graphic>
      </p:graphicFrame>
      <p:pic>
        <p:nvPicPr>
          <p:cNvPr id="4" name="Picture 2" descr="http://www.bt.cdc.gov/disasters/hurricanes/katrina/murphyoil/images/consultation_120905_clip_image002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4457" y="3324527"/>
            <a:ext cx="4065683" cy="313234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804457" y="988890"/>
            <a:ext cx="33009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Meraux Oil Spill (Murphy</a:t>
            </a:r>
            <a:br>
              <a:rPr lang="en-US" sz="2400" dirty="0" smtClean="0"/>
            </a:br>
            <a:r>
              <a:rPr lang="en-US" sz="2400" dirty="0" smtClean="0"/>
              <a:t>Refinery, 2005)</a:t>
            </a:r>
            <a:endParaRPr lang="en-US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81000"/>
            <a:ext cx="8583110" cy="5577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Platform and Pipeline failure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596" y="1417638"/>
            <a:ext cx="8652778" cy="428215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</TotalTime>
  <Words>423</Words>
  <Application>Microsoft Macintosh PowerPoint</Application>
  <PresentationFormat>On-screen Show (4:3)</PresentationFormat>
  <Paragraphs>73</Paragraphs>
  <Slides>21</Slides>
  <Notes>3</Notes>
  <HiddenSlides>0</HiddenSlides>
  <MMClips>0</MMClips>
  <ScaleCrop>false</ScaleCrop>
  <HeadingPairs>
    <vt:vector size="8" baseType="variant">
      <vt:variant>
        <vt:lpstr>Design Template</vt:lpstr>
      </vt:variant>
      <vt:variant>
        <vt:i4>1</vt:i4>
      </vt:variant>
      <vt:variant>
        <vt:lpstr>Links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Office Theme</vt:lpstr>
      <vt:lpstr>Macintosh HD:Users:johnpardue:Katrina:Murphy Oil remediation Plan Outline.doc!OLE_LINK1</vt:lpstr>
      <vt:lpstr>Paint Shop Photo Album 5 Picture</vt:lpstr>
      <vt:lpstr>Hurricanes and oil spills: lessons from Katrina, Deep Horizon and Ike   John H Pardue, LSU </vt:lpstr>
      <vt:lpstr>Slide 2</vt:lpstr>
      <vt:lpstr>Slide 3</vt:lpstr>
      <vt:lpstr>Outline</vt:lpstr>
      <vt:lpstr>Criticality </vt:lpstr>
      <vt:lpstr>1. Flooded bulk storage tanks in secondary containment area </vt:lpstr>
      <vt:lpstr>Slide 7</vt:lpstr>
      <vt:lpstr>Slide 8</vt:lpstr>
      <vt:lpstr>2. Platform and Pipeline failure </vt:lpstr>
      <vt:lpstr>Katrina/Rita Spill Volumes</vt:lpstr>
      <vt:lpstr>Outline</vt:lpstr>
      <vt:lpstr>Slide 12</vt:lpstr>
      <vt:lpstr>Stability of oil:water emulsions</vt:lpstr>
      <vt:lpstr>Slide 14</vt:lpstr>
      <vt:lpstr>Slide 15</vt:lpstr>
      <vt:lpstr>Slide 16</vt:lpstr>
      <vt:lpstr>Slide 17</vt:lpstr>
      <vt:lpstr>Slide 18</vt:lpstr>
      <vt:lpstr>Lessons</vt:lpstr>
      <vt:lpstr>Slide 20</vt:lpstr>
      <vt:lpstr>Slide 21</vt:lpstr>
    </vt:vector>
  </TitlesOfParts>
  <Company>LSU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Hurricanes and oil spills: lessons from Katrina, Deep Horizon and Ike </dc:title>
  <dc:creator>John Pardue</dc:creator>
  <cp:lastModifiedBy>John Pardue</cp:lastModifiedBy>
  <cp:revision>22</cp:revision>
  <dcterms:created xsi:type="dcterms:W3CDTF">2010-09-12T15:07:21Z</dcterms:created>
  <dcterms:modified xsi:type="dcterms:W3CDTF">2010-09-13T16:58:41Z</dcterms:modified>
</cp:coreProperties>
</file>